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  <p:sldMasterId id="2147483658" r:id="rId5"/>
  </p:sldMasterIdLst>
  <p:notesMasterIdLst>
    <p:notesMasterId r:id="rId38"/>
  </p:notesMasterIdLst>
  <p:sldIdLst>
    <p:sldId id="256" r:id="rId6"/>
    <p:sldId id="293" r:id="rId7"/>
    <p:sldId id="259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57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86" r:id="rId26"/>
    <p:sldId id="279" r:id="rId27"/>
    <p:sldId id="290" r:id="rId28"/>
    <p:sldId id="280" r:id="rId29"/>
    <p:sldId id="287" r:id="rId30"/>
    <p:sldId id="288" r:id="rId31"/>
    <p:sldId id="291" r:id="rId32"/>
    <p:sldId id="289" r:id="rId33"/>
    <p:sldId id="281" r:id="rId34"/>
    <p:sldId id="296" r:id="rId35"/>
    <p:sldId id="262" r:id="rId36"/>
    <p:sldId id="298" r:id="rId37"/>
  </p:sldIdLst>
  <p:sldSz cx="14630400" cy="8229600"/>
  <p:notesSz cx="8229600" cy="14630400"/>
  <p:embeddedFontLst>
    <p:embeddedFont>
      <p:font typeface="Prata" panose="020B0604020202020204" charset="0"/>
      <p:regular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3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40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6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8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34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2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4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7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6" y="7869555"/>
            <a:ext cx="1722605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58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02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5888" y="159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U.S. Real Estate?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48693" y="2215093"/>
            <a:ext cx="8029698" cy="116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Cai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CAC06-F2C9-8B40-B6FC-F54B0DDDC2E4}"/>
              </a:ext>
            </a:extLst>
          </p:cNvPr>
          <p:cNvSpPr txBox="1"/>
          <p:nvPr/>
        </p:nvSpPr>
        <p:spPr>
          <a:xfrm>
            <a:off x="273377" y="2762360"/>
            <a:ext cx="8580329" cy="1926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Cairo"/>
                <a:ea typeface="Raleway" pitchFamily="34" charset="-122"/>
                <a:cs typeface="Raleway" pitchFamily="34" charset="-120"/>
              </a:rPr>
              <a:t>Explore 3 years (2023,2024,2025) of U.S. real estate in Chicago, Houston, Los Angeles , Miami , New York ,its challenges, and strategic future actions. This presentation highlights critical market insights paired with a sleek gold and  black theme for a premium feel.</a:t>
            </a:r>
            <a:endParaRPr lang="en-US" dirty="0">
              <a:latin typeface="Cai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blue bars&#10;&#10;AI-generated content may be incorrect.">
            <a:extLst>
              <a:ext uri="{FF2B5EF4-FFF2-40B4-BE49-F238E27FC236}">
                <a16:creationId xmlns:a16="http://schemas.microsoft.com/office/drawing/2014/main" id="{A4F59288-332F-97C2-164E-A2A15DF6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8" y="910176"/>
            <a:ext cx="8525364" cy="3658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7FA1B1-2078-E87C-4E5C-2933B968D6A7}"/>
              </a:ext>
            </a:extLst>
          </p:cNvPr>
          <p:cNvSpPr txBox="1"/>
          <p:nvPr/>
        </p:nvSpPr>
        <p:spPr>
          <a:xfrm>
            <a:off x="9228840" y="847918"/>
            <a:ext cx="4072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C0C0C0"/>
                </a:highlight>
              </a:rPr>
              <a:t>Agent ID : 91</a:t>
            </a:r>
          </a:p>
          <a:p>
            <a:r>
              <a:rPr lang="en-US" sz="2800" b="1" dirty="0">
                <a:highlight>
                  <a:srgbClr val="C0C0C0"/>
                </a:highlight>
              </a:rPr>
              <a:t>Conversion rate : 76%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D372A-AA90-49DF-AD2D-6D04713DCB59}"/>
              </a:ext>
            </a:extLst>
          </p:cNvPr>
          <p:cNvSpPr txBox="1"/>
          <p:nvPr/>
        </p:nvSpPr>
        <p:spPr>
          <a:xfrm>
            <a:off x="4260914" y="163406"/>
            <a:ext cx="442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C0C0C0"/>
                </a:highlight>
              </a:rPr>
              <a:t>Top-Performing Agent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DC687-CDEF-59EC-724C-6B168125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8" y="4668982"/>
            <a:ext cx="8525364" cy="3397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64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942A44-9ECA-8153-1AE9-E46E4DE3E4BA}"/>
              </a:ext>
            </a:extLst>
          </p:cNvPr>
          <p:cNvSpPr txBox="1"/>
          <p:nvPr/>
        </p:nvSpPr>
        <p:spPr>
          <a:xfrm>
            <a:off x="424206" y="847569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most frequent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A66F5-EEC7-3B32-2E7B-F70B2BF8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89" t="41351" r="28802" b="19703"/>
          <a:stretch/>
        </p:blipFill>
        <p:spPr>
          <a:xfrm>
            <a:off x="509047" y="1800518"/>
            <a:ext cx="10400288" cy="39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6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168" y="0"/>
            <a:ext cx="666923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3596" y="457557"/>
            <a:ext cx="7680907" cy="813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40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Average visit-to-sale ratio per location</a:t>
            </a:r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0604" y="5515332"/>
            <a:ext cx="2971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BDEB30-CD4E-0554-9F30-FCC3F01541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81" t="69072" r="63789" b="12486"/>
          <a:stretch/>
        </p:blipFill>
        <p:spPr>
          <a:xfrm>
            <a:off x="303596" y="2223849"/>
            <a:ext cx="6451798" cy="38013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D6E42-F632-9F6D-C17C-A02D85C8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32" t="41925" r="28286" b="5842"/>
          <a:stretch/>
        </p:blipFill>
        <p:spPr>
          <a:xfrm>
            <a:off x="377070" y="4114800"/>
            <a:ext cx="8144760" cy="365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7CF9F-5907-D813-70B9-A2FF387612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10" t="25429" r="26997" b="11798"/>
          <a:stretch/>
        </p:blipFill>
        <p:spPr>
          <a:xfrm>
            <a:off x="377070" y="103693"/>
            <a:ext cx="8144760" cy="37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20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5FAC2-7559-478D-6FD7-E21AB8D6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4" t="40893" r="61485" b="34135"/>
          <a:stretch/>
        </p:blipFill>
        <p:spPr>
          <a:xfrm>
            <a:off x="480765" y="2194110"/>
            <a:ext cx="4666269" cy="4040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DBA73-70CD-3B6D-CE56-6B80D81DB931}"/>
              </a:ext>
            </a:extLst>
          </p:cNvPr>
          <p:cNvSpPr txBox="1"/>
          <p:nvPr/>
        </p:nvSpPr>
        <p:spPr>
          <a:xfrm>
            <a:off x="367645" y="1212220"/>
            <a:ext cx="92005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C0C0C0"/>
                </a:highlight>
              </a:rPr>
              <a:t>Customer Purchase Frequency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2071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56EA2E-995B-8237-208B-4BCA62D8ACE6}"/>
              </a:ext>
            </a:extLst>
          </p:cNvPr>
          <p:cNvSpPr txBox="1"/>
          <p:nvPr/>
        </p:nvSpPr>
        <p:spPr>
          <a:xfrm>
            <a:off x="273377" y="809861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C0C0C0"/>
                </a:highlight>
              </a:rPr>
              <a:t>Top 10 spender clients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F4B26-4FC9-A33E-E860-78DE84A1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75" t="45132" r="58183" b="12600"/>
          <a:stretch/>
        </p:blipFill>
        <p:spPr>
          <a:xfrm>
            <a:off x="273377" y="1625530"/>
            <a:ext cx="6815580" cy="5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5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72814BAC-6C64-BF96-0D3D-30919C41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33" y="1058306"/>
            <a:ext cx="11860098" cy="63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96949-B3FF-3BEC-6E91-5875A168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53" t="46392" r="65915" b="24284"/>
          <a:stretch/>
        </p:blipFill>
        <p:spPr>
          <a:xfrm>
            <a:off x="405351" y="1221598"/>
            <a:ext cx="6315959" cy="5786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92F43D-FC62-C134-15F3-ADDCB701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221598"/>
            <a:ext cx="6408902" cy="57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0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BD77C5-6763-A487-1612-B50468F5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2" y="181465"/>
            <a:ext cx="6739675" cy="5099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7C8EF-D804-6040-F982-D3B0F097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75" t="43414" r="41624" b="42841"/>
          <a:stretch/>
        </p:blipFill>
        <p:spPr>
          <a:xfrm>
            <a:off x="113612" y="6238188"/>
            <a:ext cx="9754080" cy="1706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10E195-7E9F-9663-E117-79078B83AAF4}"/>
              </a:ext>
            </a:extLst>
          </p:cNvPr>
          <p:cNvSpPr txBox="1"/>
          <p:nvPr/>
        </p:nvSpPr>
        <p:spPr>
          <a:xfrm>
            <a:off x="51006" y="5488017"/>
            <a:ext cx="9879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highlight>
                  <a:srgbClr val="C0C0C0"/>
                </a:highlight>
              </a:rPr>
              <a:t>"The most sold property type in Miami is:"</a:t>
            </a:r>
          </a:p>
        </p:txBody>
      </p:sp>
    </p:spTree>
    <p:extLst>
      <p:ext uri="{BB962C8B-B14F-4D97-AF65-F5344CB8AC3E}">
        <p14:creationId xmlns:p14="http://schemas.microsoft.com/office/powerpoint/2010/main" val="388230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43686-B200-0DBF-A8BA-40DC1C1E9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47"/>
          <a:stretch/>
        </p:blipFill>
        <p:spPr>
          <a:xfrm>
            <a:off x="7409468" y="4308050"/>
            <a:ext cx="7129709" cy="3837436"/>
          </a:xfrm>
          <a:prstGeom prst="rect">
            <a:avLst/>
          </a:prstGeom>
        </p:spPr>
      </p:pic>
      <p:pic>
        <p:nvPicPr>
          <p:cNvPr id="4" name="Picture 3" descr="A graph of a price&#10;&#10;AI-generated content may be incorrect.">
            <a:extLst>
              <a:ext uri="{FF2B5EF4-FFF2-40B4-BE49-F238E27FC236}">
                <a16:creationId xmlns:a16="http://schemas.microsoft.com/office/drawing/2014/main" id="{B4F91BEB-5BF2-B2EF-5D67-175E3885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9" t="4036" r="7815" b="4779"/>
          <a:stretch/>
        </p:blipFill>
        <p:spPr>
          <a:xfrm>
            <a:off x="185491" y="150828"/>
            <a:ext cx="7808439" cy="409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4142" y="2674264"/>
            <a:ext cx="425294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4163"/>
              </a:lnSpc>
            </a:pPr>
            <a:r>
              <a:rPr lang="en-US" sz="333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Agenda</a:t>
            </a:r>
            <a:endParaRPr lang="en-US" sz="33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424142" y="3546068"/>
            <a:ext cx="382727" cy="38272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pPr defTabSz="685800"/>
            <a:endParaRPr lang="ar-EG" sz="135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487945" y="3577948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1988"/>
              </a:lnSpc>
            </a:pPr>
            <a:r>
              <a:rPr lang="en-US" sz="19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9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2976980" y="3604468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2976980" y="3972283"/>
            <a:ext cx="256612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 and objectives.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755720" y="3546068"/>
            <a:ext cx="382727" cy="38272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pPr defTabSz="685800"/>
            <a:endParaRPr lang="ar-EG" sz="135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819522" y="3577948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1988"/>
              </a:lnSpc>
            </a:pPr>
            <a:r>
              <a:rPr lang="en-US" sz="19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9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6308557" y="3604468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Steps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308557" y="3972282"/>
            <a:ext cx="256612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we built the solution (Azure Database to Dashboard).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087296" y="3546068"/>
            <a:ext cx="382727" cy="38272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pPr defTabSz="685800"/>
            <a:endParaRPr lang="ar-EG" sz="135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151099" y="3577948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1988"/>
              </a:lnSpc>
            </a:pPr>
            <a:r>
              <a:rPr lang="en-US" sz="19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9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40134" y="3604468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Insights Gained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4" y="3972283"/>
            <a:ext cx="256612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findings from the data.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2424142" y="4856857"/>
            <a:ext cx="382727" cy="38272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pPr defTabSz="685800"/>
            <a:endParaRPr lang="ar-EG" sz="135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2487945" y="4888737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1988"/>
              </a:lnSpc>
            </a:pPr>
            <a:r>
              <a:rPr lang="en-US" sz="19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9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976980" y="4915257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Recommendations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976979" y="5283072"/>
            <a:ext cx="42319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Actions based on the insights.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21552" y="4856857"/>
            <a:ext cx="382727" cy="38272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pPr defTabSz="685800"/>
            <a:endParaRPr lang="ar-EG" sz="135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85355" y="4888737"/>
            <a:ext cx="255122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1988"/>
              </a:lnSpc>
            </a:pPr>
            <a:r>
              <a:rPr lang="en-US" sz="19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19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974390" y="4915257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974389" y="5283072"/>
            <a:ext cx="42319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Summary and next steps.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5109A-55ED-628A-F3EB-1A312DD7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" y="0"/>
            <a:ext cx="14622739" cy="82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63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5C4B18-D014-4D26-83D6-BC008045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5318843" cy="83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2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77765-DC1B-13C6-C3B5-A966016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40" t="54066" r="48376" b="29782"/>
          <a:stretch/>
        </p:blipFill>
        <p:spPr>
          <a:xfrm>
            <a:off x="329938" y="5779452"/>
            <a:ext cx="10194610" cy="2233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47D8C1-CBBF-DBE8-728D-410BFDAE3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375" y="734471"/>
            <a:ext cx="8563172" cy="4740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5A5640-87BF-8432-74FF-2D9EABF6D6E6}"/>
              </a:ext>
            </a:extLst>
          </p:cNvPr>
          <p:cNvSpPr txBox="1"/>
          <p:nvPr/>
        </p:nvSpPr>
        <p:spPr>
          <a:xfrm>
            <a:off x="160254" y="472861"/>
            <a:ext cx="5288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C0C0C0"/>
                </a:highlight>
              </a:rPr>
              <a:t>Using K-Means Cluster  </a:t>
            </a:r>
          </a:p>
        </p:txBody>
      </p:sp>
    </p:spTree>
    <p:extLst>
      <p:ext uri="{BB962C8B-B14F-4D97-AF65-F5344CB8AC3E}">
        <p14:creationId xmlns:p14="http://schemas.microsoft.com/office/powerpoint/2010/main" val="190726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7F33C6A0-A110-258A-DD9C-181C96F9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09" y="869769"/>
            <a:ext cx="12001500" cy="640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41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A4DF9-0D46-396D-BA6E-1E1745FC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04" t="36541" r="9472" b="4811"/>
          <a:stretch/>
        </p:blipFill>
        <p:spPr>
          <a:xfrm>
            <a:off x="791853" y="876692"/>
            <a:ext cx="12654808" cy="6476215"/>
          </a:xfrm>
          <a:prstGeom prst="rect">
            <a:avLst/>
          </a:prstGeom>
        </p:spPr>
      </p:pic>
      <p:pic>
        <p:nvPicPr>
          <p:cNvPr id="8" name="Graphic 7" descr="Arrow Down with solid fill">
            <a:extLst>
              <a:ext uri="{FF2B5EF4-FFF2-40B4-BE49-F238E27FC236}">
                <a16:creationId xmlns:a16="http://schemas.microsoft.com/office/drawing/2014/main" id="{B0450813-8999-1EFB-96D9-A890D8B58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1534" y="10275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02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A73BE-AB85-767E-D19E-EE5419AD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24" t="31958" r="7860" b="10424"/>
          <a:stretch/>
        </p:blipFill>
        <p:spPr>
          <a:xfrm>
            <a:off x="306156" y="697583"/>
            <a:ext cx="13867260" cy="6834433"/>
          </a:xfrm>
          <a:prstGeom prst="rect">
            <a:avLst/>
          </a:prstGeom>
        </p:spPr>
      </p:pic>
      <p:pic>
        <p:nvPicPr>
          <p:cNvPr id="4" name="Graphic 3" descr="Arrow Down with solid fill">
            <a:extLst>
              <a:ext uri="{FF2B5EF4-FFF2-40B4-BE49-F238E27FC236}">
                <a16:creationId xmlns:a16="http://schemas.microsoft.com/office/drawing/2014/main" id="{FB44021D-B6D4-B704-AD8B-591D96514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98545" y="8955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44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8299A-859A-6DC2-64E1-A4FF1680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25" t="35739" r="8698" b="6300"/>
          <a:stretch/>
        </p:blipFill>
        <p:spPr>
          <a:xfrm>
            <a:off x="496304" y="820131"/>
            <a:ext cx="13637792" cy="6589337"/>
          </a:xfrm>
          <a:prstGeom prst="rect">
            <a:avLst/>
          </a:prstGeom>
        </p:spPr>
      </p:pic>
      <p:pic>
        <p:nvPicPr>
          <p:cNvPr id="4" name="Graphic 3" descr="Arrow Down with solid fill">
            <a:extLst>
              <a:ext uri="{FF2B5EF4-FFF2-40B4-BE49-F238E27FC236}">
                <a16:creationId xmlns:a16="http://schemas.microsoft.com/office/drawing/2014/main" id="{0D2A27EC-A6DA-5162-D2AA-B09A06C50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79691" y="9426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24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74108-9C78-1953-0BA2-F9B5AC9C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25" t="30583" r="15464" b="10195"/>
          <a:stretch/>
        </p:blipFill>
        <p:spPr>
          <a:xfrm>
            <a:off x="1338605" y="1357459"/>
            <a:ext cx="10595729" cy="55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69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46393-ED1E-DE00-D55D-A9B9FDEC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04" t="40664" r="13337" b="10309"/>
          <a:stretch/>
        </p:blipFill>
        <p:spPr>
          <a:xfrm>
            <a:off x="565607" y="1423446"/>
            <a:ext cx="12991439" cy="538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52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ED20D4-6895-2C54-942F-AA9B3B16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4" y="729399"/>
            <a:ext cx="12631919" cy="71054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9B2002-CD05-769F-F560-0F6370E0A295}"/>
              </a:ext>
            </a:extLst>
          </p:cNvPr>
          <p:cNvSpPr txBox="1"/>
          <p:nvPr/>
        </p:nvSpPr>
        <p:spPr>
          <a:xfrm>
            <a:off x="933253" y="989656"/>
            <a:ext cx="5175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Power BI Dashboard </a:t>
            </a:r>
          </a:p>
        </p:txBody>
      </p:sp>
    </p:spTree>
    <p:extLst>
      <p:ext uri="{BB962C8B-B14F-4D97-AF65-F5344CB8AC3E}">
        <p14:creationId xmlns:p14="http://schemas.microsoft.com/office/powerpoint/2010/main" val="107605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0"/>
            <a:ext cx="41148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8942" y="2588092"/>
            <a:ext cx="425294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4163"/>
              </a:lnSpc>
            </a:pPr>
            <a:r>
              <a:rPr lang="en-US" sz="333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Steps</a:t>
            </a:r>
            <a:endParaRPr lang="en-US" sz="33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8943" y="3374797"/>
            <a:ext cx="127516" cy="1014234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pPr defTabSz="685800"/>
            <a:endParaRPr lang="ar-EG" sz="135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921580" y="3374797"/>
            <a:ext cx="3381941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Creating an Azure SQL Database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21580" y="3742612"/>
            <a:ext cx="528467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Action: Provisioned an Azure SQL Database to host real estate data.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21580" y="4116854"/>
            <a:ext cx="528467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Azure?: Scalability, security, and integration with Power BI.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794064" y="4559142"/>
            <a:ext cx="127516" cy="912167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pPr defTabSz="685800"/>
            <a:endParaRPr lang="ar-EG" sz="135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76701" y="4559141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Importing Data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176701" y="4926955"/>
            <a:ext cx="50295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Action: Imported datasets (properties, visits, sales, agents, etc.) into the SQL database.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4142" y="1967032"/>
            <a:ext cx="425294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4163"/>
              </a:lnSpc>
            </a:pPr>
            <a:r>
              <a:rPr lang="en-US" sz="333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33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19077" y="3242905"/>
            <a:ext cx="2729091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Built Robust Data Solution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2424142" y="3610720"/>
            <a:ext cx="292402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From Azure SQL to Power BI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290" y="2838838"/>
            <a:ext cx="3423731" cy="342373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848" y="3411141"/>
            <a:ext cx="254496" cy="3181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82143" y="3242905"/>
            <a:ext cx="2814727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Derived Actionable Insights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4"/>
          <p:cNvSpPr/>
          <p:nvPr/>
        </p:nvSpPr>
        <p:spPr>
          <a:xfrm>
            <a:off x="9282143" y="3610720"/>
            <a:ext cx="29241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That can drive real estate growth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90" y="2838838"/>
            <a:ext cx="3423731" cy="342373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253" y="3702516"/>
            <a:ext cx="254496" cy="3181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82143" y="5082331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Continuously Refine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282143" y="5450146"/>
            <a:ext cx="29241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Dashboards and analysis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290" y="2838838"/>
            <a:ext cx="3423731" cy="342373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6877" y="5371922"/>
            <a:ext cx="254496" cy="31816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221743" y="4946243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Expand Analysis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8"/>
          <p:cNvSpPr/>
          <p:nvPr/>
        </p:nvSpPr>
        <p:spPr>
          <a:xfrm>
            <a:off x="2424142" y="5314057"/>
            <a:ext cx="292402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Include customer satisfaction and agent performance metrics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3290" y="2838838"/>
            <a:ext cx="3423731" cy="342373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473" y="5080546"/>
            <a:ext cx="254496" cy="3181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Action Plan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89296" y="2567649"/>
            <a:ext cx="227218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3753205" y="3235287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43637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57300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98027" y="49562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highlight>
                  <a:srgbClr val="C0C0C0"/>
                </a:highlight>
              </a:rPr>
              <a:t>Ramy </a:t>
            </a:r>
            <a:r>
              <a:rPr lang="en-US" sz="2800" dirty="0" err="1">
                <a:highlight>
                  <a:srgbClr val="C0C0C0"/>
                </a:highlight>
              </a:rPr>
              <a:t>Elbouhy</a:t>
            </a:r>
            <a:endParaRPr lang="en-US" sz="2800" dirty="0">
              <a:highlight>
                <a:srgbClr val="C0C0C0"/>
              </a:highlight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51028" y="7047786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 err="1">
                <a:highlight>
                  <a:srgbClr val="C0C0C0"/>
                </a:highlight>
              </a:rPr>
              <a:t>abdelghany</a:t>
            </a:r>
            <a:r>
              <a:rPr lang="en-US" sz="2800" dirty="0">
                <a:highlight>
                  <a:srgbClr val="C0C0C0"/>
                </a:highlight>
              </a:rPr>
              <a:t> </a:t>
            </a:r>
            <a:r>
              <a:rPr lang="en-US" sz="2800" dirty="0" err="1">
                <a:highlight>
                  <a:srgbClr val="C0C0C0"/>
                </a:highlight>
              </a:rPr>
              <a:t>ahmed</a:t>
            </a:r>
            <a:endParaRPr lang="en-US" sz="2800" dirty="0">
              <a:highlight>
                <a:srgbClr val="C0C0C0"/>
              </a:highlight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EECF50-C930-2E80-0466-05128990D1F6}"/>
              </a:ext>
            </a:extLst>
          </p:cNvPr>
          <p:cNvSpPr txBox="1"/>
          <p:nvPr/>
        </p:nvSpPr>
        <p:spPr>
          <a:xfrm>
            <a:off x="1979629" y="1665089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Norhan Zaid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34993F-1392-F66F-8EF5-D85ED340464A}"/>
              </a:ext>
            </a:extLst>
          </p:cNvPr>
          <p:cNvSpPr txBox="1"/>
          <p:nvPr/>
        </p:nvSpPr>
        <p:spPr>
          <a:xfrm>
            <a:off x="1764149" y="2665923"/>
            <a:ext cx="7998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Safey El Deen Mohamed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A8F724-AB8F-8E3D-77FC-28DC3145F86B}"/>
              </a:ext>
            </a:extLst>
          </p:cNvPr>
          <p:cNvSpPr txBox="1"/>
          <p:nvPr/>
        </p:nvSpPr>
        <p:spPr>
          <a:xfrm>
            <a:off x="1764149" y="3698647"/>
            <a:ext cx="7998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Maged Fouad Mohamed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C731A0-42C5-3573-5122-2E264F05918E}"/>
              </a:ext>
            </a:extLst>
          </p:cNvPr>
          <p:cNvSpPr txBox="1"/>
          <p:nvPr/>
        </p:nvSpPr>
        <p:spPr>
          <a:xfrm>
            <a:off x="1637908" y="5759373"/>
            <a:ext cx="7998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</a:rPr>
              <a:t>Rawan </a:t>
            </a:r>
            <a:r>
              <a:rPr lang="en-US" sz="2800" dirty="0" err="1">
                <a:highlight>
                  <a:srgbClr val="C0C0C0"/>
                </a:highlight>
              </a:rPr>
              <a:t>Mohi</a:t>
            </a:r>
            <a:endParaRPr lang="en-US" sz="28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0"/>
            <a:ext cx="41148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8942" y="1599576"/>
            <a:ext cx="425294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4163"/>
              </a:lnSpc>
            </a:pPr>
            <a:r>
              <a:rPr lang="en-US" sz="333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Q&amp;A</a:t>
            </a:r>
            <a:endParaRPr lang="en-US" sz="33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38942" y="2471292"/>
            <a:ext cx="2706053" cy="561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4388"/>
              </a:lnSpc>
            </a:pPr>
            <a:r>
              <a:rPr lang="en-US" sz="43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?</a:t>
            </a:r>
            <a:endParaRPr lang="en-US" sz="43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28712" y="3245137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Questions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38942" y="3612952"/>
            <a:ext cx="270605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Invite questions from the audience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00116" y="2471292"/>
            <a:ext cx="2706142" cy="561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4388"/>
              </a:lnSpc>
            </a:pPr>
            <a:r>
              <a:rPr lang="en-US" sz="43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!</a:t>
            </a:r>
            <a:endParaRPr lang="en-US" sz="43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89974" y="3245137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Feedback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6"/>
          <p:cNvSpPr/>
          <p:nvPr/>
        </p:nvSpPr>
        <p:spPr>
          <a:xfrm>
            <a:off x="9500116" y="3612952"/>
            <a:ext cx="270614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feedback on the presentation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19485" y="4752648"/>
            <a:ext cx="2706142" cy="561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4388"/>
              </a:lnSpc>
            </a:pPr>
            <a:r>
              <a:rPr lang="en-US" sz="43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✓</a:t>
            </a:r>
            <a:endParaRPr lang="en-US" sz="43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309343" y="5526494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Discussion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019485" y="5894309"/>
            <a:ext cx="270614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 floor for further discussion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38943" y="6357849"/>
            <a:ext cx="56673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Invite questions and feedback from the audience.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0"/>
            <a:ext cx="41148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8942" y="2469059"/>
            <a:ext cx="425294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4163"/>
              </a:lnSpc>
            </a:pPr>
            <a:r>
              <a:rPr lang="en-US" sz="333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333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38943" y="3255764"/>
            <a:ext cx="5667316" cy="1354455"/>
          </a:xfrm>
          <a:prstGeom prst="roundRect">
            <a:avLst>
              <a:gd name="adj" fmla="val 1884"/>
            </a:avLst>
          </a:prstGeom>
          <a:solidFill>
            <a:srgbClr val="3A3B3C"/>
          </a:solidFill>
          <a:ln/>
        </p:spPr>
        <p:txBody>
          <a:bodyPr/>
          <a:lstStyle/>
          <a:p>
            <a:pPr defTabSz="685800"/>
            <a:endParaRPr lang="ar-EG" sz="135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09054" y="3425875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09053" y="3793689"/>
            <a:ext cx="532709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understanding of real estate performance.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09053" y="4167932"/>
            <a:ext cx="532709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data to support business decisions.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538943" y="4780330"/>
            <a:ext cx="5667316" cy="980212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pPr defTabSz="685800"/>
            <a:endParaRPr lang="ar-EG" sz="135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709054" y="4950440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063"/>
              </a:lnSpc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Scope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709053" y="5318254"/>
            <a:ext cx="532709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685800">
              <a:lnSpc>
                <a:spcPts val="2138"/>
              </a:lnSpc>
            </a:pPr>
            <a:r>
              <a:rPr lang="en-US" sz="1313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property sales, visits, and performance metrics.</a:t>
            </a:r>
            <a:endParaRPr lang="en-US" sz="1313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94CDCF-9527-47B0-7CF1-0621D8F9F310}"/>
              </a:ext>
            </a:extLst>
          </p:cNvPr>
          <p:cNvSpPr txBox="1"/>
          <p:nvPr/>
        </p:nvSpPr>
        <p:spPr>
          <a:xfrm>
            <a:off x="117835" y="193211"/>
            <a:ext cx="14225048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Tools We Use </a:t>
            </a:r>
            <a:r>
              <a:rPr lang="en-US" sz="2800" u="sng" dirty="0">
                <a:solidFill>
                  <a:schemeClr val="bg1"/>
                </a:solidFill>
              </a:rPr>
              <a:t>: </a:t>
            </a:r>
          </a:p>
          <a:p>
            <a:endParaRPr lang="en-US" sz="2800" u="sng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 Microsoft Azure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bg1"/>
                </a:solidFill>
              </a:rPr>
              <a:t>Secure cloud storage and scalable analytics.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- SQL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800" dirty="0">
                <a:solidFill>
                  <a:schemeClr val="bg1"/>
                </a:solidFill>
              </a:rPr>
              <a:t>SQL Server </a:t>
            </a:r>
          </a:p>
          <a:p>
            <a:r>
              <a:rPr lang="en-US" sz="2800" dirty="0">
                <a:solidFill>
                  <a:schemeClr val="bg1"/>
                </a:solidFill>
              </a:rPr>
              <a:t>- Python &amp; Machine Learning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bg1"/>
                </a:solidFill>
              </a:rPr>
              <a:t>Pandas , </a:t>
            </a:r>
            <a:r>
              <a:rPr lang="en-US" sz="2800" dirty="0" err="1">
                <a:solidFill>
                  <a:schemeClr val="bg1"/>
                </a:solidFill>
              </a:rPr>
              <a:t>Plotly</a:t>
            </a:r>
            <a:r>
              <a:rPr lang="en-US" sz="2800" dirty="0">
                <a:solidFill>
                  <a:schemeClr val="bg1"/>
                </a:solidFill>
              </a:rPr>
              <a:t> , Seaborn ,Matplotlib , scikit learn  </a:t>
            </a:r>
          </a:p>
          <a:p>
            <a:r>
              <a:rPr lang="en-US" sz="2800" dirty="0">
                <a:solidFill>
                  <a:schemeClr val="bg1"/>
                </a:solidFill>
              </a:rPr>
              <a:t>- Power BI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800" dirty="0">
                <a:solidFill>
                  <a:schemeClr val="bg1"/>
                </a:solidFill>
              </a:rPr>
              <a:t>Visualize insights for decision-making.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u="sng" dirty="0">
                <a:solidFill>
                  <a:schemeClr val="bg1"/>
                </a:solidFill>
              </a:rPr>
              <a:t>Key Metrics We Track</a:t>
            </a:r>
            <a:r>
              <a:rPr lang="en-US" sz="2800" u="sng" dirty="0">
                <a:solidFill>
                  <a:schemeClr val="bg1"/>
                </a:solidFill>
              </a:rPr>
              <a:t>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🏠 Property Analytics: Market trends, pricing, and inventory.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📈 Sales Performance: Deals closed, revenue, and growth.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highlight>
                  <a:srgbClr val="FF0000"/>
                </a:highlight>
              </a:rPr>
              <a:t>👥</a:t>
            </a:r>
            <a:r>
              <a:rPr lang="en-US" sz="2800" dirty="0">
                <a:solidFill>
                  <a:schemeClr val="bg1"/>
                </a:solidFill>
              </a:rPr>
              <a:t> Agent &amp; Client Engagement: Agent productivity and client interactions.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📍 Location-Based Insights: Neighborhood demand and investment hotspots.</a:t>
            </a:r>
          </a:p>
        </p:txBody>
      </p:sp>
    </p:spTree>
    <p:extLst>
      <p:ext uri="{BB962C8B-B14F-4D97-AF65-F5344CB8AC3E}">
        <p14:creationId xmlns:p14="http://schemas.microsoft.com/office/powerpoint/2010/main" val="383084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EDE276-C057-7560-D343-A0182D6B95E6}"/>
              </a:ext>
            </a:extLst>
          </p:cNvPr>
          <p:cNvSpPr txBox="1"/>
          <p:nvPr/>
        </p:nvSpPr>
        <p:spPr>
          <a:xfrm>
            <a:off x="207389" y="310241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🏠 Property Analytics</a:t>
            </a:r>
            <a:endParaRPr lang="en-US" sz="2800" dirty="0"/>
          </a:p>
        </p:txBody>
      </p:sp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E31E881-C803-6474-9A0A-B5B2AC25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65" y="273376"/>
            <a:ext cx="7272372" cy="4055201"/>
          </a:xfrm>
          <a:prstGeom prst="rect">
            <a:avLst/>
          </a:prstGeom>
        </p:spPr>
      </p:pic>
      <p:pic>
        <p:nvPicPr>
          <p:cNvPr id="9" name="Picture 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B3B8831B-FCDB-256C-CF08-926CBBBC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58" b="4591"/>
          <a:stretch/>
        </p:blipFill>
        <p:spPr>
          <a:xfrm>
            <a:off x="276327" y="3714161"/>
            <a:ext cx="6667500" cy="43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8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140F018D-E254-AA5B-92AA-E6C12B3F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9" t="5040" b="11261"/>
          <a:stretch/>
        </p:blipFill>
        <p:spPr>
          <a:xfrm>
            <a:off x="263949" y="150827"/>
            <a:ext cx="8196522" cy="3638748"/>
          </a:xfrm>
          <a:prstGeom prst="rect">
            <a:avLst/>
          </a:prstGeom>
        </p:spPr>
      </p:pic>
      <p:pic>
        <p:nvPicPr>
          <p:cNvPr id="5" name="Picture 4" descr="A pie chart with numbers and a few different colored circles&#10;&#10;AI-generated content may be incorrect.">
            <a:extLst>
              <a:ext uri="{FF2B5EF4-FFF2-40B4-BE49-F238E27FC236}">
                <a16:creationId xmlns:a16="http://schemas.microsoft.com/office/drawing/2014/main" id="{DEFD2187-49D3-20E7-8A9C-B83E44945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39" b="13711"/>
          <a:stretch/>
        </p:blipFill>
        <p:spPr>
          <a:xfrm>
            <a:off x="263949" y="3895426"/>
            <a:ext cx="8196522" cy="39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2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roperty type&#10;&#10;AI-generated content may be incorrect.">
            <a:extLst>
              <a:ext uri="{FF2B5EF4-FFF2-40B4-BE49-F238E27FC236}">
                <a16:creationId xmlns:a16="http://schemas.microsoft.com/office/drawing/2014/main" id="{C6DA4495-CFB2-AFE5-65DF-4265CADB1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6" y="186357"/>
            <a:ext cx="7636890" cy="3603218"/>
          </a:xfrm>
          <a:prstGeom prst="rect">
            <a:avLst/>
          </a:prstGeom>
        </p:spPr>
      </p:pic>
      <p:pic>
        <p:nvPicPr>
          <p:cNvPr id="5" name="Picture 4" descr="A blue and white bar graph&#10;&#10;AI-generated content may be incorrect.">
            <a:extLst>
              <a:ext uri="{FF2B5EF4-FFF2-40B4-BE49-F238E27FC236}">
                <a16:creationId xmlns:a16="http://schemas.microsoft.com/office/drawing/2014/main" id="{22F011F3-7627-8896-F372-C3E0FB51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25" y="4048782"/>
            <a:ext cx="7636889" cy="38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89B973-1C43-6C75-DA53-DBA43192815F}"/>
              </a:ext>
            </a:extLst>
          </p:cNvPr>
          <p:cNvSpPr txBox="1"/>
          <p:nvPr/>
        </p:nvSpPr>
        <p:spPr>
          <a:xfrm>
            <a:off x="273378" y="293728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📈 Sales Performance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99E07-E0B9-B7D5-8A1F-681CE591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9" y="1221487"/>
            <a:ext cx="6693031" cy="3448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DFD38-0E5C-8813-4B95-3A128E99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01" y="4878119"/>
            <a:ext cx="6279332" cy="320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BD027-B249-7057-E763-00D7AB75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578" y="1221487"/>
            <a:ext cx="6542201" cy="34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9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FB05080766D348B2C94E10E4ABB86F" ma:contentTypeVersion="6" ma:contentTypeDescription="Create a new document." ma:contentTypeScope="" ma:versionID="02be5d02542435478798d9cb02740cf1">
  <xsd:schema xmlns:xsd="http://www.w3.org/2001/XMLSchema" xmlns:xs="http://www.w3.org/2001/XMLSchema" xmlns:p="http://schemas.microsoft.com/office/2006/metadata/properties" xmlns:ns3="fd121a70-ac9b-4f5a-97d2-fa98004c338e" targetNamespace="http://schemas.microsoft.com/office/2006/metadata/properties" ma:root="true" ma:fieldsID="1663620b99f2e8772359cbfac4dfc33c" ns3:_="">
    <xsd:import namespace="fd121a70-ac9b-4f5a-97d2-fa98004c33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121a70-ac9b-4f5a-97d2-fa98004c33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121a70-ac9b-4f5a-97d2-fa98004c338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9E94EC-C4A3-475E-A02E-CC33B94082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121a70-ac9b-4f5a-97d2-fa98004c33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91A242-CC47-4C0F-B8D2-13B494FD4EB6}">
  <ds:schemaRefs>
    <ds:schemaRef ds:uri="http://schemas.openxmlformats.org/package/2006/metadata/core-properties"/>
    <ds:schemaRef ds:uri="fd121a70-ac9b-4f5a-97d2-fa98004c338e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CA23F12-F64D-4AF8-A3BA-9475C14A89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424</Words>
  <Application>Microsoft Office PowerPoint</Application>
  <PresentationFormat>Custom</PresentationFormat>
  <Paragraphs>93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Cairo</vt:lpstr>
      <vt:lpstr>Calibri</vt:lpstr>
      <vt:lpstr>Aptos</vt:lpstr>
      <vt:lpstr>Raleway</vt:lpstr>
      <vt:lpstr>Wingdings</vt:lpstr>
      <vt:lpstr>Prata</vt:lpstr>
      <vt:lpstr>Helvetica Neue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norhan192639@fci.bu.edu.eg</cp:lastModifiedBy>
  <cp:revision>9</cp:revision>
  <dcterms:created xsi:type="dcterms:W3CDTF">2025-05-22T18:56:09Z</dcterms:created>
  <dcterms:modified xsi:type="dcterms:W3CDTF">2025-05-23T06:08:24Z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0x010100F9FB05080766D348B2C94E10E4ABB86F</vt:lpwstr>
  </property>
</Properties>
</file>